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954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39775" y="291147"/>
            <a:ext cx="3304540" cy="7581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377426" y="4825"/>
            <a:ext cx="1218565" cy="6853555"/>
          </a:xfrm>
          <a:custGeom>
            <a:avLst/>
            <a:gdLst/>
            <a:ahLst/>
            <a:cxnLst/>
            <a:rect l="l" t="t" r="r" b="b"/>
            <a:pathLst>
              <a:path w="1218565" h="6853555">
                <a:moveTo>
                  <a:pt x="0" y="0"/>
                </a:moveTo>
                <a:lnTo>
                  <a:pt x="1218352" y="685317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448612" y="3694896"/>
            <a:ext cx="4743450" cy="3163570"/>
          </a:xfrm>
          <a:custGeom>
            <a:avLst/>
            <a:gdLst/>
            <a:ahLst/>
            <a:cxnLst/>
            <a:rect l="l" t="t" r="r" b="b"/>
            <a:pathLst>
              <a:path w="4743450" h="3163570">
                <a:moveTo>
                  <a:pt x="4743387" y="0"/>
                </a:moveTo>
                <a:lnTo>
                  <a:pt x="0" y="316310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182100" y="0"/>
            <a:ext cx="3009900" cy="6858000"/>
          </a:xfrm>
          <a:custGeom>
            <a:avLst/>
            <a:gdLst/>
            <a:ahLst/>
            <a:cxnLst/>
            <a:rect l="l" t="t" r="r" b="b"/>
            <a:pathLst>
              <a:path w="3009900" h="6858000">
                <a:moveTo>
                  <a:pt x="3009899" y="0"/>
                </a:moveTo>
                <a:lnTo>
                  <a:pt x="2044399" y="0"/>
                </a:lnTo>
                <a:lnTo>
                  <a:pt x="0" y="6857996"/>
                </a:lnTo>
                <a:lnTo>
                  <a:pt x="3009899" y="6857996"/>
                </a:lnTo>
                <a:lnTo>
                  <a:pt x="3009899" y="0"/>
                </a:lnTo>
                <a:close/>
              </a:path>
            </a:pathLst>
          </a:custGeom>
          <a:solidFill>
            <a:srgbClr val="5FCAEE">
              <a:alpha val="3607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602878" y="0"/>
            <a:ext cx="2589530" cy="6858000"/>
          </a:xfrm>
          <a:custGeom>
            <a:avLst/>
            <a:gdLst/>
            <a:ahLst/>
            <a:cxnLst/>
            <a:rect l="l" t="t" r="r" b="b"/>
            <a:pathLst>
              <a:path w="2589529" h="6858000">
                <a:moveTo>
                  <a:pt x="2589120" y="0"/>
                </a:moveTo>
                <a:lnTo>
                  <a:pt x="0" y="0"/>
                </a:lnTo>
                <a:lnTo>
                  <a:pt x="1208884" y="6857996"/>
                </a:lnTo>
                <a:lnTo>
                  <a:pt x="2589120" y="6857996"/>
                </a:lnTo>
                <a:lnTo>
                  <a:pt x="2589120" y="0"/>
                </a:lnTo>
                <a:close/>
              </a:path>
            </a:pathLst>
          </a:custGeom>
          <a:solidFill>
            <a:srgbClr val="5FCAEE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8934450" y="3048000"/>
            <a:ext cx="3257550" cy="3810000"/>
          </a:xfrm>
          <a:custGeom>
            <a:avLst/>
            <a:gdLst/>
            <a:ahLst/>
            <a:cxnLst/>
            <a:rect l="l" t="t" r="r" b="b"/>
            <a:pathLst>
              <a:path w="3257550" h="3810000">
                <a:moveTo>
                  <a:pt x="3257550" y="0"/>
                </a:moveTo>
                <a:lnTo>
                  <a:pt x="0" y="3810000"/>
                </a:lnTo>
                <a:lnTo>
                  <a:pt x="3257550" y="3810000"/>
                </a:lnTo>
                <a:lnTo>
                  <a:pt x="3257550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337930" y="0"/>
            <a:ext cx="2854325" cy="6858000"/>
          </a:xfrm>
          <a:custGeom>
            <a:avLst/>
            <a:gdLst/>
            <a:ahLst/>
            <a:cxnLst/>
            <a:rect l="l" t="t" r="r" b="b"/>
            <a:pathLst>
              <a:path w="2854325" h="6858000">
                <a:moveTo>
                  <a:pt x="2854069" y="0"/>
                </a:moveTo>
                <a:lnTo>
                  <a:pt x="0" y="0"/>
                </a:lnTo>
                <a:lnTo>
                  <a:pt x="2470020" y="6857996"/>
                </a:lnTo>
                <a:lnTo>
                  <a:pt x="2854069" y="6857996"/>
                </a:lnTo>
                <a:lnTo>
                  <a:pt x="2854069" y="0"/>
                </a:lnTo>
                <a:close/>
              </a:path>
            </a:pathLst>
          </a:custGeom>
          <a:solidFill>
            <a:srgbClr val="17AFE3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0896600" y="0"/>
            <a:ext cx="1295400" cy="6858000"/>
          </a:xfrm>
          <a:custGeom>
            <a:avLst/>
            <a:gdLst/>
            <a:ahLst/>
            <a:cxnLst/>
            <a:rect l="l" t="t" r="r" b="b"/>
            <a:pathLst>
              <a:path w="1295400" h="6858000">
                <a:moveTo>
                  <a:pt x="1295399" y="0"/>
                </a:moveTo>
                <a:lnTo>
                  <a:pt x="1022453" y="0"/>
                </a:lnTo>
                <a:lnTo>
                  <a:pt x="0" y="6857996"/>
                </a:lnTo>
                <a:lnTo>
                  <a:pt x="1295399" y="6857996"/>
                </a:lnTo>
                <a:lnTo>
                  <a:pt x="1295399" y="0"/>
                </a:lnTo>
                <a:close/>
              </a:path>
            </a:pathLst>
          </a:custGeom>
          <a:solidFill>
            <a:srgbClr val="2D83C3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0936247" y="0"/>
            <a:ext cx="1256030" cy="6858000"/>
          </a:xfrm>
          <a:custGeom>
            <a:avLst/>
            <a:gdLst/>
            <a:ahLst/>
            <a:cxnLst/>
            <a:rect l="l" t="t" r="r" b="b"/>
            <a:pathLst>
              <a:path w="1256029" h="6858000">
                <a:moveTo>
                  <a:pt x="1255752" y="0"/>
                </a:moveTo>
                <a:lnTo>
                  <a:pt x="0" y="0"/>
                </a:lnTo>
                <a:lnTo>
                  <a:pt x="1114527" y="6857996"/>
                </a:lnTo>
                <a:lnTo>
                  <a:pt x="1255752" y="6857996"/>
                </a:lnTo>
                <a:lnTo>
                  <a:pt x="1255752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372725" y="3590925"/>
            <a:ext cx="1819275" cy="3267075"/>
          </a:xfrm>
          <a:custGeom>
            <a:avLst/>
            <a:gdLst/>
            <a:ahLst/>
            <a:cxnLst/>
            <a:rect l="l" t="t" r="r" b="b"/>
            <a:pathLst>
              <a:path w="1819275" h="3267075">
                <a:moveTo>
                  <a:pt x="1819275" y="0"/>
                </a:moveTo>
                <a:lnTo>
                  <a:pt x="0" y="3267075"/>
                </a:lnTo>
                <a:lnTo>
                  <a:pt x="1819275" y="3267075"/>
                </a:lnTo>
                <a:lnTo>
                  <a:pt x="18192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58165" y="385444"/>
            <a:ext cx="9764395" cy="11223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277218" y="6473337"/>
            <a:ext cx="241300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chana12/TNSDC_Generative-AI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42950" y="1104900"/>
            <a:ext cx="1743075" cy="1333500"/>
            <a:chOff x="742950" y="1104900"/>
            <a:chExt cx="1743075" cy="1333500"/>
          </a:xfrm>
        </p:grpSpPr>
        <p:sp>
          <p:nvSpPr>
            <p:cNvPr id="3" name="object 3"/>
            <p:cNvSpPr/>
            <p:nvPr/>
          </p:nvSpPr>
          <p:spPr>
            <a:xfrm>
              <a:off x="742950" y="1381125"/>
              <a:ext cx="1228725" cy="1057275"/>
            </a:xfrm>
            <a:custGeom>
              <a:avLst/>
              <a:gdLst/>
              <a:ahLst/>
              <a:cxnLst/>
              <a:rect l="l" t="t" r="r" b="b"/>
              <a:pathLst>
                <a:path w="1228725" h="1057275">
                  <a:moveTo>
                    <a:pt x="964438" y="0"/>
                  </a:moveTo>
                  <a:lnTo>
                    <a:pt x="264312" y="0"/>
                  </a:lnTo>
                  <a:lnTo>
                    <a:pt x="0" y="528701"/>
                  </a:lnTo>
                  <a:lnTo>
                    <a:pt x="264312" y="1057275"/>
                  </a:lnTo>
                  <a:lnTo>
                    <a:pt x="964438" y="1057275"/>
                  </a:lnTo>
                  <a:lnTo>
                    <a:pt x="1228725" y="528701"/>
                  </a:lnTo>
                  <a:lnTo>
                    <a:pt x="964438" y="0"/>
                  </a:lnTo>
                  <a:close/>
                </a:path>
              </a:pathLst>
            </a:custGeom>
            <a:solidFill>
              <a:srgbClr val="5FCAE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838325" y="1104900"/>
              <a:ext cx="647700" cy="561975"/>
            </a:xfrm>
            <a:custGeom>
              <a:avLst/>
              <a:gdLst/>
              <a:ahLst/>
              <a:cxnLst/>
              <a:rect l="l" t="t" r="r" b="b"/>
              <a:pathLst>
                <a:path w="647700" h="561975">
                  <a:moveTo>
                    <a:pt x="507238" y="0"/>
                  </a:moveTo>
                  <a:lnTo>
                    <a:pt x="140462" y="0"/>
                  </a:lnTo>
                  <a:lnTo>
                    <a:pt x="0" y="280924"/>
                  </a:lnTo>
                  <a:lnTo>
                    <a:pt x="140462" y="561975"/>
                  </a:lnTo>
                  <a:lnTo>
                    <a:pt x="507238" y="561975"/>
                  </a:lnTo>
                  <a:lnTo>
                    <a:pt x="647700" y="280924"/>
                  </a:lnTo>
                  <a:lnTo>
                    <a:pt x="507238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3752850" y="1190625"/>
            <a:ext cx="1666875" cy="1438275"/>
          </a:xfrm>
          <a:custGeom>
            <a:avLst/>
            <a:gdLst/>
            <a:ahLst/>
            <a:cxnLst/>
            <a:rect l="l" t="t" r="r" b="b"/>
            <a:pathLst>
              <a:path w="1666875" h="1438275">
                <a:moveTo>
                  <a:pt x="1307338" y="0"/>
                </a:moveTo>
                <a:lnTo>
                  <a:pt x="359537" y="0"/>
                </a:lnTo>
                <a:lnTo>
                  <a:pt x="0" y="719074"/>
                </a:lnTo>
                <a:lnTo>
                  <a:pt x="359537" y="1438275"/>
                </a:lnTo>
                <a:lnTo>
                  <a:pt x="1307338" y="1438275"/>
                </a:lnTo>
                <a:lnTo>
                  <a:pt x="1666875" y="719074"/>
                </a:lnTo>
                <a:lnTo>
                  <a:pt x="1307338" y="0"/>
                </a:lnTo>
                <a:close/>
              </a:path>
            </a:pathLst>
          </a:custGeom>
          <a:solidFill>
            <a:srgbClr val="42D0A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800475" y="5229225"/>
            <a:ext cx="723900" cy="619125"/>
          </a:xfrm>
          <a:custGeom>
            <a:avLst/>
            <a:gdLst/>
            <a:ahLst/>
            <a:cxnLst/>
            <a:rect l="l" t="t" r="r" b="b"/>
            <a:pathLst>
              <a:path w="723900" h="619125">
                <a:moveTo>
                  <a:pt x="569087" y="0"/>
                </a:moveTo>
                <a:lnTo>
                  <a:pt x="154812" y="0"/>
                </a:lnTo>
                <a:lnTo>
                  <a:pt x="0" y="309625"/>
                </a:lnTo>
                <a:lnTo>
                  <a:pt x="154812" y="619125"/>
                </a:lnTo>
                <a:lnTo>
                  <a:pt x="569087" y="619125"/>
                </a:lnTo>
                <a:lnTo>
                  <a:pt x="723900" y="309625"/>
                </a:lnTo>
                <a:lnTo>
                  <a:pt x="569087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791200" y="2067305"/>
            <a:ext cx="4190999" cy="50911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IN" sz="3200" dirty="0">
                <a:latin typeface="Trebuchet MS"/>
                <a:cs typeface="Trebuchet MS"/>
              </a:rPr>
              <a:t>AARCHANA L NICHANI</a:t>
            </a:r>
            <a:endParaRPr sz="3200" dirty="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484620" y="2821622"/>
            <a:ext cx="185928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2D936B"/>
                </a:solidFill>
                <a:latin typeface="Trebuchet MS"/>
                <a:cs typeface="Trebuchet MS"/>
              </a:rPr>
              <a:t>Final</a:t>
            </a:r>
            <a:r>
              <a:rPr sz="2400" b="1" spc="-40" dirty="0">
                <a:solidFill>
                  <a:srgbClr val="2D936B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D936B"/>
                </a:solidFill>
                <a:latin typeface="Trebuchet MS"/>
                <a:cs typeface="Trebuchet MS"/>
              </a:rPr>
              <a:t>Project</a:t>
            </a:r>
            <a:endParaRPr sz="2400">
              <a:latin typeface="Trebuchet MS"/>
              <a:cs typeface="Trebuchet MS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1</a:t>
            </a:fld>
            <a:endParaRPr spc="-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09550">
              <a:lnSpc>
                <a:spcPct val="100000"/>
              </a:lnSpc>
              <a:spcBef>
                <a:spcPts val="105"/>
              </a:spcBef>
            </a:pPr>
            <a:r>
              <a:rPr spc="-60" dirty="0"/>
              <a:t>RESULTS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  <p:sp>
        <p:nvSpPr>
          <p:cNvPr id="8" name="object 8"/>
          <p:cNvSpPr txBox="1"/>
          <p:nvPr/>
        </p:nvSpPr>
        <p:spPr>
          <a:xfrm>
            <a:off x="683259" y="6111875"/>
            <a:ext cx="1230630" cy="3352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000" u="sng" dirty="0">
                <a:solidFill>
                  <a:srgbClr val="006FC0"/>
                </a:solidFill>
                <a:uFill>
                  <a:solidFill>
                    <a:srgbClr val="006FC0"/>
                  </a:solidFill>
                </a:uFill>
                <a:latin typeface="Trebuchet MS"/>
                <a:cs typeface="Trebuchet MS"/>
                <a:hlinkClick r:id="rId3"/>
              </a:rPr>
              <a:t>Demo</a:t>
            </a:r>
            <a:r>
              <a:rPr sz="2000" u="sng" spc="10" dirty="0">
                <a:solidFill>
                  <a:srgbClr val="006FC0"/>
                </a:solidFill>
                <a:uFill>
                  <a:solidFill>
                    <a:srgbClr val="006FC0"/>
                  </a:solidFill>
                </a:uFill>
                <a:latin typeface="Trebuchet MS"/>
                <a:cs typeface="Trebuchet MS"/>
                <a:hlinkClick r:id="rId3"/>
              </a:rPr>
              <a:t> </a:t>
            </a:r>
            <a:r>
              <a:rPr sz="2000" u="sng" spc="-20" dirty="0">
                <a:solidFill>
                  <a:srgbClr val="006FC0"/>
                </a:solidFill>
                <a:uFill>
                  <a:solidFill>
                    <a:srgbClr val="006FC0"/>
                  </a:solidFill>
                </a:uFill>
                <a:latin typeface="Trebuchet MS"/>
                <a:cs typeface="Trebuchet MS"/>
                <a:hlinkClick r:id="rId3"/>
              </a:rPr>
              <a:t>Link</a:t>
            </a:r>
            <a:endParaRPr sz="2000" dirty="0">
              <a:latin typeface="Trebuchet MS"/>
              <a:cs typeface="Trebuchet M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B008B6-01E5-488F-A510-3BAA07EC3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260" y="1142999"/>
            <a:ext cx="8536940" cy="24909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5E0D46-DD6A-4948-BE06-DEB5159BA2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4938" b="42094"/>
          <a:stretch/>
        </p:blipFill>
        <p:spPr>
          <a:xfrm>
            <a:off x="2381250" y="3821548"/>
            <a:ext cx="9403614" cy="260581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1 (online-video-cutter.com) (1)">
            <a:hlinkClick r:id="" action="ppaction://media"/>
            <a:extLst>
              <a:ext uri="{FF2B5EF4-FFF2-40B4-BE49-F238E27FC236}">
                <a16:creationId xmlns:a16="http://schemas.microsoft.com/office/drawing/2014/main" id="{A8AB45FD-3A18-4CF1-B21C-FDFC0B5C83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11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105"/>
    </mc:Choice>
    <mc:Fallback xmlns="">
      <p:transition spd="slow" advTm="74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60692" rIns="0" bIns="0" rtlCol="0">
            <a:spAutoFit/>
          </a:bodyPr>
          <a:lstStyle/>
          <a:p>
            <a:pPr marL="193675">
              <a:lnSpc>
                <a:spcPct val="100000"/>
              </a:lnSpc>
              <a:spcBef>
                <a:spcPts val="130"/>
              </a:spcBef>
            </a:pPr>
            <a:r>
              <a:rPr sz="4250" dirty="0"/>
              <a:t>PROJECT</a:t>
            </a:r>
            <a:r>
              <a:rPr sz="4250" spc="-90" dirty="0"/>
              <a:t> </a:t>
            </a:r>
            <a:r>
              <a:rPr sz="4250" spc="-10" dirty="0"/>
              <a:t>TITLE</a:t>
            </a:r>
            <a:endParaRPr sz="4250"/>
          </a:p>
        </p:txBody>
      </p:sp>
      <p:grpSp>
        <p:nvGrpSpPr>
          <p:cNvPr id="18" name="object 18"/>
          <p:cNvGrpSpPr/>
          <p:nvPr/>
        </p:nvGrpSpPr>
        <p:grpSpPr>
          <a:xfrm>
            <a:off x="466725" y="6410325"/>
            <a:ext cx="3705225" cy="295275"/>
            <a:chOff x="466725" y="6410325"/>
            <a:chExt cx="3705225" cy="295275"/>
          </a:xfrm>
        </p:grpSpPr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6275" y="6467475"/>
              <a:ext cx="2143125" cy="20002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</p:grp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2</a:t>
            </a:fld>
            <a:endParaRPr spc="-5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D9E91A-B9EE-F575-5B7A-85C109552208}"/>
              </a:ext>
            </a:extLst>
          </p:cNvPr>
          <p:cNvSpPr txBox="1"/>
          <p:nvPr/>
        </p:nvSpPr>
        <p:spPr>
          <a:xfrm>
            <a:off x="739775" y="2393067"/>
            <a:ext cx="78544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rgbClr val="0D0D0D"/>
                </a:solidFill>
                <a:effectLst/>
                <a:latin typeface="Söhne"/>
              </a:rPr>
              <a:t>Genie: Your AI-Powered Virtual Companion</a:t>
            </a:r>
          </a:p>
          <a:p>
            <a:endParaRPr lang="en-IN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lang="en-IN"/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3/21/2024</a:t>
            </a:r>
            <a:r>
              <a:rPr sz="1100" spc="180" dirty="0">
                <a:solidFill>
                  <a:srgbClr val="2D83C3"/>
                </a:solidFill>
                <a:latin typeface="Trebuchet MS"/>
                <a:cs typeface="Trebuchet MS"/>
              </a:rPr>
              <a:t> 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Annual</a:t>
            </a:r>
            <a:r>
              <a:rPr sz="1100" b="1" spc="-75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-10" dirty="0">
                <a:solidFill>
                  <a:srgbClr val="2D83C3"/>
                </a:solidFill>
                <a:latin typeface="Trebuchet MS"/>
                <a:cs typeface="Trebuchet MS"/>
              </a:rPr>
              <a:t>Review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362825" y="447675"/>
            <a:ext cx="361950" cy="361950"/>
          </a:xfrm>
          <a:custGeom>
            <a:avLst/>
            <a:gdLst/>
            <a:ahLst/>
            <a:cxnLst/>
            <a:rect l="l" t="t" r="r" b="b"/>
            <a:pathLst>
              <a:path w="361950" h="361950">
                <a:moveTo>
                  <a:pt x="180975" y="0"/>
                </a:moveTo>
                <a:lnTo>
                  <a:pt x="132864" y="6464"/>
                </a:lnTo>
                <a:lnTo>
                  <a:pt x="89633" y="24708"/>
                </a:lnTo>
                <a:lnTo>
                  <a:pt x="53006" y="53006"/>
                </a:lnTo>
                <a:lnTo>
                  <a:pt x="24708" y="89633"/>
                </a:lnTo>
                <a:lnTo>
                  <a:pt x="6464" y="132864"/>
                </a:lnTo>
                <a:lnTo>
                  <a:pt x="0" y="180975"/>
                </a:lnTo>
                <a:lnTo>
                  <a:pt x="6464" y="229085"/>
                </a:lnTo>
                <a:lnTo>
                  <a:pt x="24708" y="272316"/>
                </a:lnTo>
                <a:lnTo>
                  <a:pt x="53006" y="308943"/>
                </a:lnTo>
                <a:lnTo>
                  <a:pt x="89633" y="337241"/>
                </a:lnTo>
                <a:lnTo>
                  <a:pt x="132864" y="355485"/>
                </a:lnTo>
                <a:lnTo>
                  <a:pt x="180975" y="361950"/>
                </a:lnTo>
                <a:lnTo>
                  <a:pt x="229085" y="355485"/>
                </a:lnTo>
                <a:lnTo>
                  <a:pt x="272316" y="337241"/>
                </a:lnTo>
                <a:lnTo>
                  <a:pt x="308943" y="308943"/>
                </a:lnTo>
                <a:lnTo>
                  <a:pt x="337241" y="272316"/>
                </a:lnTo>
                <a:lnTo>
                  <a:pt x="355485" y="229085"/>
                </a:lnTo>
                <a:lnTo>
                  <a:pt x="361950" y="180975"/>
                </a:lnTo>
                <a:lnTo>
                  <a:pt x="355485" y="132864"/>
                </a:lnTo>
                <a:lnTo>
                  <a:pt x="337241" y="89633"/>
                </a:lnTo>
                <a:lnTo>
                  <a:pt x="308943" y="53006"/>
                </a:lnTo>
                <a:lnTo>
                  <a:pt x="272316" y="24708"/>
                </a:lnTo>
                <a:lnTo>
                  <a:pt x="229085" y="6464"/>
                </a:lnTo>
                <a:lnTo>
                  <a:pt x="180975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010900" y="5610225"/>
            <a:ext cx="647700" cy="647700"/>
          </a:xfrm>
          <a:custGeom>
            <a:avLst/>
            <a:gdLst/>
            <a:ahLst/>
            <a:cxnLst/>
            <a:rect l="l" t="t" r="r" b="b"/>
            <a:pathLst>
              <a:path w="647700" h="647700">
                <a:moveTo>
                  <a:pt x="323850" y="0"/>
                </a:moveTo>
                <a:lnTo>
                  <a:pt x="276003" y="3511"/>
                </a:lnTo>
                <a:lnTo>
                  <a:pt x="230332" y="13711"/>
                </a:lnTo>
                <a:lnTo>
                  <a:pt x="187340" y="30099"/>
                </a:lnTo>
                <a:lnTo>
                  <a:pt x="147528" y="52175"/>
                </a:lnTo>
                <a:lnTo>
                  <a:pt x="111397" y="79436"/>
                </a:lnTo>
                <a:lnTo>
                  <a:pt x="79448" y="111381"/>
                </a:lnTo>
                <a:lnTo>
                  <a:pt x="52184" y="147511"/>
                </a:lnTo>
                <a:lnTo>
                  <a:pt x="30106" y="187324"/>
                </a:lnTo>
                <a:lnTo>
                  <a:pt x="13714" y="230319"/>
                </a:lnTo>
                <a:lnTo>
                  <a:pt x="3512" y="275994"/>
                </a:lnTo>
                <a:lnTo>
                  <a:pt x="0" y="323850"/>
                </a:lnTo>
                <a:lnTo>
                  <a:pt x="3512" y="371705"/>
                </a:lnTo>
                <a:lnTo>
                  <a:pt x="13714" y="417380"/>
                </a:lnTo>
                <a:lnTo>
                  <a:pt x="30106" y="460375"/>
                </a:lnTo>
                <a:lnTo>
                  <a:pt x="52184" y="500188"/>
                </a:lnTo>
                <a:lnTo>
                  <a:pt x="79448" y="536318"/>
                </a:lnTo>
                <a:lnTo>
                  <a:pt x="111397" y="568263"/>
                </a:lnTo>
                <a:lnTo>
                  <a:pt x="147528" y="595524"/>
                </a:lnTo>
                <a:lnTo>
                  <a:pt x="187340" y="617600"/>
                </a:lnTo>
                <a:lnTo>
                  <a:pt x="230332" y="633988"/>
                </a:lnTo>
                <a:lnTo>
                  <a:pt x="276003" y="644188"/>
                </a:lnTo>
                <a:lnTo>
                  <a:pt x="323850" y="647700"/>
                </a:lnTo>
                <a:lnTo>
                  <a:pt x="371696" y="644188"/>
                </a:lnTo>
                <a:lnTo>
                  <a:pt x="417367" y="633988"/>
                </a:lnTo>
                <a:lnTo>
                  <a:pt x="460359" y="617600"/>
                </a:lnTo>
                <a:lnTo>
                  <a:pt x="500171" y="595524"/>
                </a:lnTo>
                <a:lnTo>
                  <a:pt x="536302" y="568263"/>
                </a:lnTo>
                <a:lnTo>
                  <a:pt x="568251" y="536318"/>
                </a:lnTo>
                <a:lnTo>
                  <a:pt x="595515" y="500188"/>
                </a:lnTo>
                <a:lnTo>
                  <a:pt x="617593" y="460375"/>
                </a:lnTo>
                <a:lnTo>
                  <a:pt x="633985" y="417380"/>
                </a:lnTo>
                <a:lnTo>
                  <a:pt x="644187" y="371705"/>
                </a:lnTo>
                <a:lnTo>
                  <a:pt x="647700" y="323850"/>
                </a:lnTo>
                <a:lnTo>
                  <a:pt x="644187" y="275994"/>
                </a:lnTo>
                <a:lnTo>
                  <a:pt x="633985" y="230319"/>
                </a:lnTo>
                <a:lnTo>
                  <a:pt x="617593" y="187324"/>
                </a:lnTo>
                <a:lnTo>
                  <a:pt x="595515" y="147511"/>
                </a:lnTo>
                <a:lnTo>
                  <a:pt x="568251" y="111381"/>
                </a:lnTo>
                <a:lnTo>
                  <a:pt x="536302" y="79436"/>
                </a:lnTo>
                <a:lnTo>
                  <a:pt x="500171" y="52175"/>
                </a:lnTo>
                <a:lnTo>
                  <a:pt x="460359" y="30099"/>
                </a:lnTo>
                <a:lnTo>
                  <a:pt x="417367" y="13711"/>
                </a:lnTo>
                <a:lnTo>
                  <a:pt x="371696" y="3511"/>
                </a:lnTo>
                <a:lnTo>
                  <a:pt x="323850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87050" y="6134100"/>
            <a:ext cx="247650" cy="247650"/>
          </a:xfrm>
          <a:prstGeom prst="rect">
            <a:avLst/>
          </a:prstGeom>
        </p:spPr>
      </p:pic>
      <p:grpSp>
        <p:nvGrpSpPr>
          <p:cNvPr id="18" name="object 18"/>
          <p:cNvGrpSpPr/>
          <p:nvPr/>
        </p:nvGrpSpPr>
        <p:grpSpPr>
          <a:xfrm>
            <a:off x="47625" y="3819523"/>
            <a:ext cx="4124325" cy="3009900"/>
            <a:chOff x="47625" y="3819523"/>
            <a:chExt cx="4124325" cy="3009900"/>
          </a:xfrm>
        </p:grpSpPr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7625" y="3819523"/>
              <a:ext cx="1733550" cy="3009898"/>
            </a:xfrm>
            <a:prstGeom prst="rect">
              <a:avLst/>
            </a:prstGeom>
          </p:spPr>
        </p:pic>
      </p:grp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3279" rIns="0" bIns="0" rtlCol="0">
            <a:spAutoFit/>
          </a:bodyPr>
          <a:lstStyle/>
          <a:p>
            <a:pPr marL="193675">
              <a:lnSpc>
                <a:spcPct val="100000"/>
              </a:lnSpc>
              <a:spcBef>
                <a:spcPts val="105"/>
              </a:spcBef>
            </a:pPr>
            <a:r>
              <a:rPr spc="-10" dirty="0"/>
              <a:t>AGENDA</a:t>
            </a: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3</a:t>
            </a:fld>
            <a:endParaRPr spc="-5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CB9036-7AEA-E02B-7A44-F31D729E5EBB}"/>
              </a:ext>
            </a:extLst>
          </p:cNvPr>
          <p:cNvSpPr txBox="1"/>
          <p:nvPr/>
        </p:nvSpPr>
        <p:spPr>
          <a:xfrm>
            <a:off x="2281238" y="1456521"/>
            <a:ext cx="6560606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4000" b="1" i="0" dirty="0">
                <a:solidFill>
                  <a:srgbClr val="0D0D0D"/>
                </a:solidFill>
                <a:effectLst/>
                <a:latin typeface="Söhne"/>
              </a:rPr>
              <a:t>Introduction to Genie</a:t>
            </a:r>
          </a:p>
          <a:p>
            <a:pPr algn="l">
              <a:buFont typeface="+mj-lt"/>
              <a:buAutoNum type="arabicPeriod"/>
            </a:pPr>
            <a:r>
              <a:rPr lang="en-US" sz="4000" b="1" i="0" dirty="0">
                <a:solidFill>
                  <a:srgbClr val="0D0D0D"/>
                </a:solidFill>
                <a:effectLst/>
                <a:latin typeface="Söhne"/>
              </a:rPr>
              <a:t>Problem Statement</a:t>
            </a:r>
          </a:p>
          <a:p>
            <a:pPr algn="l">
              <a:buFont typeface="+mj-lt"/>
              <a:buAutoNum type="arabicPeriod"/>
            </a:pPr>
            <a:r>
              <a:rPr lang="en-US" sz="4000" b="1" i="0" dirty="0">
                <a:solidFill>
                  <a:srgbClr val="0D0D0D"/>
                </a:solidFill>
                <a:effectLst/>
                <a:latin typeface="Söhne"/>
              </a:rPr>
              <a:t>Project Overview</a:t>
            </a:r>
          </a:p>
          <a:p>
            <a:pPr algn="l">
              <a:buFont typeface="+mj-lt"/>
              <a:buAutoNum type="arabicPeriod"/>
            </a:pPr>
            <a:r>
              <a:rPr lang="en-US" sz="4000" b="1" i="0" dirty="0">
                <a:solidFill>
                  <a:srgbClr val="0D0D0D"/>
                </a:solidFill>
                <a:effectLst/>
                <a:latin typeface="Söhne"/>
              </a:rPr>
              <a:t>End Users</a:t>
            </a:r>
          </a:p>
          <a:p>
            <a:pPr algn="l">
              <a:buFont typeface="+mj-lt"/>
              <a:buAutoNum type="arabicPeriod"/>
            </a:pPr>
            <a:r>
              <a:rPr lang="en-US" sz="4000" b="1" i="0" dirty="0">
                <a:solidFill>
                  <a:srgbClr val="0D0D0D"/>
                </a:solidFill>
                <a:effectLst/>
                <a:latin typeface="Söhne"/>
              </a:rPr>
              <a:t>Solution and Proposition</a:t>
            </a:r>
          </a:p>
          <a:p>
            <a:pPr algn="l">
              <a:buFont typeface="+mj-lt"/>
              <a:buAutoNum type="arabicPeriod"/>
            </a:pPr>
            <a:r>
              <a:rPr lang="en-US" sz="4000" b="1" i="0" dirty="0">
                <a:solidFill>
                  <a:srgbClr val="0D0D0D"/>
                </a:solidFill>
                <a:effectLst/>
                <a:latin typeface="Söhne"/>
              </a:rPr>
              <a:t>Key Features</a:t>
            </a:r>
          </a:p>
          <a:p>
            <a:pPr algn="l">
              <a:buFont typeface="+mj-lt"/>
              <a:buAutoNum type="arabicPeriod"/>
            </a:pPr>
            <a:r>
              <a:rPr lang="en-US" sz="4000" b="1" i="0" dirty="0">
                <a:solidFill>
                  <a:srgbClr val="0D0D0D"/>
                </a:solidFill>
                <a:effectLst/>
                <a:latin typeface="Söhne"/>
              </a:rPr>
              <a:t>Modeling Approach</a:t>
            </a:r>
          </a:p>
          <a:p>
            <a:pPr algn="l">
              <a:buFont typeface="+mj-lt"/>
              <a:buAutoNum type="arabicPeriod"/>
            </a:pPr>
            <a:r>
              <a:rPr lang="en-US" sz="4000" b="1" i="0" dirty="0">
                <a:solidFill>
                  <a:srgbClr val="0D0D0D"/>
                </a:solidFill>
                <a:effectLst/>
                <a:latin typeface="Söhne"/>
              </a:rPr>
              <a:t>Results and Impact</a:t>
            </a:r>
          </a:p>
          <a:p>
            <a:endParaRPr lang="en-IN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991475" y="2933700"/>
            <a:ext cx="2762250" cy="3257550"/>
            <a:chOff x="7991475" y="2933700"/>
            <a:chExt cx="2762250" cy="325755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91475" y="2933700"/>
              <a:ext cx="2762250" cy="325755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34072" y="575055"/>
            <a:ext cx="5638800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727960" algn="l"/>
              </a:tabLst>
            </a:pPr>
            <a:r>
              <a:rPr sz="4250" spc="-10" dirty="0"/>
              <a:t>PROBLEM</a:t>
            </a:r>
            <a:r>
              <a:rPr sz="4250" dirty="0"/>
              <a:t>	</a:t>
            </a:r>
            <a:r>
              <a:rPr sz="4250" spc="-75" dirty="0"/>
              <a:t>STATEMENT</a:t>
            </a:r>
            <a:endParaRPr sz="425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4</a:t>
            </a:fld>
            <a:endParaRPr spc="-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163BB2-5C3D-81FE-9B43-603F2904DB08}"/>
              </a:ext>
            </a:extLst>
          </p:cNvPr>
          <p:cNvSpPr txBox="1"/>
          <p:nvPr/>
        </p:nvSpPr>
        <p:spPr>
          <a:xfrm>
            <a:off x="600076" y="1984289"/>
            <a:ext cx="753427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200" i="0" dirty="0">
                <a:solidFill>
                  <a:srgbClr val="0D0D0D"/>
                </a:solidFill>
                <a:effectLst/>
                <a:latin typeface="Söhne"/>
              </a:rPr>
              <a:t>In today's fast-paced world, individuals often struggle to manage various tasks efficiently due to time constraints and information overload.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i="0" dirty="0">
                <a:solidFill>
                  <a:srgbClr val="0D0D0D"/>
                </a:solidFill>
                <a:effectLst/>
                <a:latin typeface="Söhne"/>
              </a:rPr>
              <a:t>There is a need for a virtual assistant that can streamline daily activities, provide relevant information, and offer personalized assistance. </a:t>
            </a:r>
            <a:br>
              <a:rPr lang="en-US" sz="3200" dirty="0"/>
            </a:br>
            <a:endParaRPr lang="en-IN"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658225" y="2647950"/>
            <a:ext cx="3533775" cy="3810000"/>
            <a:chOff x="8658225" y="2647950"/>
            <a:chExt cx="3533775" cy="381000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58225" y="2647950"/>
              <a:ext cx="3533775" cy="381000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31215" y="609600"/>
            <a:ext cx="526478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643505" algn="l"/>
              </a:tabLst>
            </a:pPr>
            <a:r>
              <a:rPr sz="4250" spc="-10" dirty="0"/>
              <a:t>PROJECT</a:t>
            </a:r>
            <a:r>
              <a:rPr sz="4250" dirty="0"/>
              <a:t>	</a:t>
            </a:r>
            <a:r>
              <a:rPr sz="4250" spc="-10" dirty="0"/>
              <a:t>OVERVIEW</a:t>
            </a:r>
            <a:endParaRPr sz="4250" dirty="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5</a:t>
            </a:fld>
            <a:endParaRPr spc="-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96B5CA-ED83-CA84-EC28-131065EB38A3}"/>
              </a:ext>
            </a:extLst>
          </p:cNvPr>
          <p:cNvSpPr txBox="1"/>
          <p:nvPr/>
        </p:nvSpPr>
        <p:spPr>
          <a:xfrm>
            <a:off x="741834" y="2106632"/>
            <a:ext cx="6956425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900" b="0" i="0" dirty="0">
                <a:solidFill>
                  <a:srgbClr val="0D0D0D"/>
                </a:solidFill>
                <a:effectLst/>
                <a:latin typeface="Söhne"/>
              </a:rPr>
              <a:t>Genie is an AI-powered virtual companion designed to assist users with a wide range of tasks, including answering questions, providing information, managing schedules, and more.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900" b="0" i="0" dirty="0">
                <a:solidFill>
                  <a:srgbClr val="0D0D0D"/>
                </a:solidFill>
                <a:effectLst/>
                <a:latin typeface="Söhne"/>
              </a:rPr>
              <a:t>It leverages natural language processing (NLP) and machine learning algorithms to understand user queries and respond intelligently.</a:t>
            </a:r>
            <a:endParaRPr lang="en-IN" sz="2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22858" rIns="0" bIns="0" rtlCol="0">
            <a:spAutoFit/>
          </a:bodyPr>
          <a:lstStyle/>
          <a:p>
            <a:pPr marL="153670">
              <a:lnSpc>
                <a:spcPct val="100000"/>
              </a:lnSpc>
              <a:spcBef>
                <a:spcPts val="130"/>
              </a:spcBef>
            </a:pPr>
            <a:r>
              <a:rPr sz="3200" dirty="0"/>
              <a:t>WHO</a:t>
            </a:r>
            <a:r>
              <a:rPr sz="3200" spc="-245" dirty="0"/>
              <a:t> </a:t>
            </a:r>
            <a:r>
              <a:rPr sz="3200" dirty="0"/>
              <a:t>ARE</a:t>
            </a:r>
            <a:r>
              <a:rPr sz="3200" spc="-70" dirty="0"/>
              <a:t> </a:t>
            </a:r>
            <a:r>
              <a:rPr sz="3200" dirty="0"/>
              <a:t>THE</a:t>
            </a:r>
            <a:r>
              <a:rPr sz="3200" spc="-55" dirty="0"/>
              <a:t> </a:t>
            </a:r>
            <a:r>
              <a:rPr sz="3200" dirty="0"/>
              <a:t>END</a:t>
            </a:r>
            <a:r>
              <a:rPr sz="3200" spc="-70" dirty="0"/>
              <a:t> </a:t>
            </a:r>
            <a:r>
              <a:rPr sz="3200" spc="-10" dirty="0"/>
              <a:t>USERS?</a:t>
            </a:r>
            <a:endParaRPr sz="32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3900" y="6172200"/>
            <a:ext cx="2181225" cy="485775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6</a:t>
            </a:fld>
            <a:endParaRPr spc="-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32505D-A823-4C77-B96E-94712A4FA950}"/>
              </a:ext>
            </a:extLst>
          </p:cNvPr>
          <p:cNvSpPr txBox="1"/>
          <p:nvPr/>
        </p:nvSpPr>
        <p:spPr>
          <a:xfrm>
            <a:off x="723900" y="1752600"/>
            <a:ext cx="71247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7472" indent="-347472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</a:rPr>
              <a:t>Busy Professionals</a:t>
            </a:r>
            <a:endParaRPr lang="en-IN" sz="4400" dirty="0">
              <a:effectLst/>
            </a:endParaRPr>
          </a:p>
          <a:p>
            <a:pPr marL="347472" indent="-347472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</a:rPr>
              <a:t>Students and Academics</a:t>
            </a:r>
            <a:endParaRPr lang="en-IN" sz="4400" dirty="0">
              <a:effectLst/>
            </a:endParaRPr>
          </a:p>
          <a:p>
            <a:pPr marL="347472" indent="-347472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</a:rPr>
              <a:t>Home Users</a:t>
            </a:r>
            <a:endParaRPr lang="en-IN" sz="4400" dirty="0">
              <a:effectLst/>
            </a:endParaRPr>
          </a:p>
          <a:p>
            <a:pPr marL="347472" indent="-347472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</a:rPr>
              <a:t>Entrepreneurs and Small Business Owners</a:t>
            </a:r>
            <a:endParaRPr lang="en-IN" sz="4400" dirty="0">
              <a:effectLst/>
            </a:endParaRPr>
          </a:p>
          <a:p>
            <a:pPr marL="347472" indent="-347472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</a:rPr>
              <a:t>Elderly and Individuals with Disabilities</a:t>
            </a:r>
            <a:endParaRPr lang="en-IN" sz="4400" dirty="0">
              <a:effectLst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76375"/>
            <a:ext cx="2695574" cy="3248025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857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00" dirty="0"/>
              <a:t>YOUR</a:t>
            </a:r>
            <a:r>
              <a:rPr sz="3600" spc="-95" dirty="0"/>
              <a:t> </a:t>
            </a:r>
            <a:r>
              <a:rPr sz="3600" spc="-10" dirty="0"/>
              <a:t>SOLUTION</a:t>
            </a:r>
            <a:r>
              <a:rPr sz="3600" spc="-345" dirty="0"/>
              <a:t> </a:t>
            </a:r>
            <a:r>
              <a:rPr sz="3600" dirty="0"/>
              <a:t>AND</a:t>
            </a:r>
            <a:r>
              <a:rPr sz="3600" spc="-20" dirty="0"/>
              <a:t> </a:t>
            </a:r>
            <a:r>
              <a:rPr sz="3600" dirty="0"/>
              <a:t>ITS </a:t>
            </a:r>
            <a:r>
              <a:rPr sz="3600" spc="-20" dirty="0"/>
              <a:t>VALUE</a:t>
            </a:r>
            <a:r>
              <a:rPr sz="3600" spc="-120" dirty="0"/>
              <a:t> </a:t>
            </a:r>
            <a:r>
              <a:rPr sz="3600" spc="-10" dirty="0"/>
              <a:t>PROPOSITION</a:t>
            </a:r>
            <a:endParaRPr sz="3600"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143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50" dirty="0"/>
              <a:t>7</a:t>
            </a:fld>
            <a:endParaRPr spc="-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15A2D2-78C0-9A9A-3DE3-6A415DD63DB5}"/>
              </a:ext>
            </a:extLst>
          </p:cNvPr>
          <p:cNvSpPr txBox="1"/>
          <p:nvPr/>
        </p:nvSpPr>
        <p:spPr>
          <a:xfrm>
            <a:off x="3152775" y="2019300"/>
            <a:ext cx="675322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" indent="-34290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Genie offers a comprehensive solution to address the challenges faced by users in managing tasks and accessing information. </a:t>
            </a:r>
          </a:p>
          <a:p>
            <a:pPr marL="91440" indent="-34290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0D0D0D"/>
                </a:solidFill>
                <a:effectLst/>
                <a:latin typeface="Söhne"/>
              </a:rPr>
              <a:t>Its key proposition lies in its ability to understand natural language queries, provide accurate and timely responses, and adapt to user preferences over time.</a:t>
            </a:r>
            <a:endParaRPr lang="en-IN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3/21/2024</a:t>
            </a:r>
            <a:r>
              <a:rPr sz="1100" spc="180" dirty="0">
                <a:solidFill>
                  <a:srgbClr val="2D83C3"/>
                </a:solidFill>
                <a:latin typeface="Trebuchet MS"/>
                <a:cs typeface="Trebuchet MS"/>
              </a:rPr>
              <a:t> 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Annual</a:t>
            </a:r>
            <a:r>
              <a:rPr sz="1100" b="1" spc="-75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-10" dirty="0">
                <a:solidFill>
                  <a:srgbClr val="2D83C3"/>
                </a:solidFill>
                <a:latin typeface="Trebuchet MS"/>
                <a:cs typeface="Trebuchet MS"/>
              </a:rPr>
              <a:t>Review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675" y="3381373"/>
            <a:ext cx="2466975" cy="3419475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86004" rIns="0" bIns="0" rtlCol="0">
            <a:spAutoFit/>
          </a:bodyPr>
          <a:lstStyle/>
          <a:p>
            <a:pPr marL="193675">
              <a:lnSpc>
                <a:spcPct val="100000"/>
              </a:lnSpc>
              <a:spcBef>
                <a:spcPts val="130"/>
              </a:spcBef>
            </a:pPr>
            <a:r>
              <a:rPr sz="4250" dirty="0"/>
              <a:t>THE</a:t>
            </a:r>
            <a:r>
              <a:rPr sz="4250" spc="20" dirty="0"/>
              <a:t> </a:t>
            </a:r>
            <a:r>
              <a:rPr sz="4250" dirty="0"/>
              <a:t>WOW</a:t>
            </a:r>
            <a:r>
              <a:rPr sz="4250" spc="90" dirty="0"/>
              <a:t> </a:t>
            </a:r>
            <a:r>
              <a:rPr sz="4250" dirty="0"/>
              <a:t>IN YOUR </a:t>
            </a:r>
            <a:r>
              <a:rPr sz="4250" spc="-10" dirty="0"/>
              <a:t>SOLUTION</a:t>
            </a:r>
            <a:endParaRPr sz="4250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48526C-B807-6098-76BA-6DFAFA1E82A4}"/>
              </a:ext>
            </a:extLst>
          </p:cNvPr>
          <p:cNvSpPr txBox="1"/>
          <p:nvPr/>
        </p:nvSpPr>
        <p:spPr>
          <a:xfrm>
            <a:off x="2533650" y="1470736"/>
            <a:ext cx="682752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600" b="1" i="0" dirty="0">
                <a:solidFill>
                  <a:srgbClr val="0D0D0D"/>
                </a:solidFill>
                <a:effectLst/>
                <a:latin typeface="Söhne"/>
              </a:rPr>
              <a:t>Seamless voice interaction: </a:t>
            </a:r>
            <a:r>
              <a:rPr lang="en-US" sz="2600" b="0" i="0" dirty="0">
                <a:solidFill>
                  <a:srgbClr val="0D0D0D"/>
                </a:solidFill>
                <a:effectLst/>
                <a:latin typeface="Söhne"/>
              </a:rPr>
              <a:t>Users can interact with Genie using natural language commands and receive spoken responses.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600" b="1" i="0" dirty="0">
                <a:solidFill>
                  <a:srgbClr val="0D0D0D"/>
                </a:solidFill>
                <a:effectLst/>
                <a:latin typeface="Söhne"/>
              </a:rPr>
              <a:t>Personalized assistance: </a:t>
            </a:r>
            <a:r>
              <a:rPr lang="en-US" sz="2600" b="0" i="0" dirty="0">
                <a:solidFill>
                  <a:srgbClr val="0D0D0D"/>
                </a:solidFill>
                <a:effectLst/>
                <a:latin typeface="Söhne"/>
              </a:rPr>
              <a:t>Genie learns from user interactions and preferences to provide tailored recommendations and assistance.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600" b="1" i="0" dirty="0">
                <a:solidFill>
                  <a:srgbClr val="0D0D0D"/>
                </a:solidFill>
                <a:effectLst/>
                <a:latin typeface="Söhne"/>
              </a:rPr>
              <a:t>Integration with OpenAI: </a:t>
            </a:r>
            <a:r>
              <a:rPr lang="en-US" sz="2600" b="0" i="0" dirty="0">
                <a:solidFill>
                  <a:srgbClr val="0D0D0D"/>
                </a:solidFill>
                <a:effectLst/>
                <a:latin typeface="Söhne"/>
              </a:rPr>
              <a:t>Genie leverages cutting-edge AI models from OpenAI to offer intelligent responses and insights.</a:t>
            </a:r>
            <a:endParaRPr lang="en-US" sz="2600" b="1" i="0" dirty="0">
              <a:solidFill>
                <a:srgbClr val="0D0D0D"/>
              </a:solidFill>
              <a:effectLst/>
              <a:latin typeface="Söhne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0D0D0D"/>
                </a:solidFill>
                <a:effectLst/>
                <a:latin typeface="Söhne"/>
              </a:rPr>
              <a:t> </a:t>
            </a:r>
            <a:r>
              <a:rPr lang="en-US" sz="2600" b="1" dirty="0">
                <a:solidFill>
                  <a:srgbClr val="0D0D0D"/>
                </a:solidFill>
                <a:latin typeface="Söhne"/>
              </a:rPr>
              <a:t>A</a:t>
            </a:r>
            <a:r>
              <a:rPr lang="en-US" sz="2600" b="1" i="0" dirty="0">
                <a:solidFill>
                  <a:srgbClr val="0D0D0D"/>
                </a:solidFill>
                <a:effectLst/>
                <a:latin typeface="Söhne"/>
              </a:rPr>
              <a:t>utomation: </a:t>
            </a:r>
            <a:r>
              <a:rPr lang="en-US" sz="2600" b="0" i="0" dirty="0">
                <a:solidFill>
                  <a:srgbClr val="0D0D0D"/>
                </a:solidFill>
                <a:effectLst/>
                <a:latin typeface="Söhne"/>
              </a:rPr>
              <a:t>Genie automates routine tasks such as sending emails, checking the weather, and playing music, enhancing user productivity.</a:t>
            </a:r>
            <a:endParaRPr lang="en-IN" sz="2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sp>
        <p:nvSpPr>
          <p:cNvPr id="8" name="object 8"/>
          <p:cNvSpPr txBox="1">
            <a:spLocks noGrp="1"/>
          </p:cNvSpPr>
          <p:nvPr>
            <p:ph type="ctrTitle"/>
          </p:nvPr>
        </p:nvSpPr>
        <p:spPr>
          <a:xfrm>
            <a:off x="171450" y="212725"/>
            <a:ext cx="3872865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10" dirty="0"/>
              <a:t>MODELLING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9CF07D7-6072-49DF-AAAE-92F32F568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0"/>
            <a:ext cx="7010400" cy="6858000"/>
          </a:xfrm>
          <a:prstGeom prst="rect">
            <a:avLst/>
          </a:prstGeom>
        </p:spPr>
      </p:pic>
      <p:pic>
        <p:nvPicPr>
          <p:cNvPr id="15" name="Picture 14" descr="A diagram of a process flow&#10;&#10;Description automatically generated">
            <a:extLst>
              <a:ext uri="{FF2B5EF4-FFF2-40B4-BE49-F238E27FC236}">
                <a16:creationId xmlns:a16="http://schemas.microsoft.com/office/drawing/2014/main" id="{82256EC1-C5A6-44D0-B056-46CC3FF754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718" y="1"/>
            <a:ext cx="5938837" cy="68579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6FC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494</TotalTime>
  <Words>311</Words>
  <Application>Microsoft Office PowerPoint</Application>
  <PresentationFormat>Widescreen</PresentationFormat>
  <Paragraphs>48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Söhne</vt:lpstr>
      <vt:lpstr>Times New Roman</vt:lpstr>
      <vt:lpstr>Trebuchet MS</vt:lpstr>
      <vt:lpstr>Office Theme</vt:lpstr>
      <vt:lpstr>PowerPoint Presentation</vt:lpstr>
      <vt:lpstr>PROJECT TITLE</vt:lpstr>
      <vt:lpstr>AGENDA</vt:lpstr>
      <vt:lpstr>PROBLEM STATEMENT</vt:lpstr>
      <vt:lpstr>PROJECT OVERVIEW</vt:lpstr>
      <vt:lpstr>WHO ARE THE END USERS?</vt:lpstr>
      <vt:lpstr>YOUR SOLUTION AND ITS VALUE PROPOSITION</vt:lpstr>
      <vt:lpstr>THE WOW IN YOUR SOLUTION</vt:lpstr>
      <vt:lpstr>MODELLING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Agalya s</dc:creator>
  <cp:lastModifiedBy>Aarchana Nichani</cp:lastModifiedBy>
  <cp:revision>12</cp:revision>
  <dcterms:created xsi:type="dcterms:W3CDTF">2024-03-29T07:24:21Z</dcterms:created>
  <dcterms:modified xsi:type="dcterms:W3CDTF">2024-04-01T16:30:00Z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2024-03-21T00:00:00Z</vt:filetime>
  </property>
  <property fmtid="{D5CDD505-2E9C-101B-9397-08002B2CF9AE}" pid="3" name="LastSaved">
    <vt:filetime>2024-03-29T00:00:00Z</vt:filetime>
  </property>
</Properties>
</file>